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69" r:id="rId5"/>
    <p:sldId id="258" r:id="rId6"/>
    <p:sldId id="259" r:id="rId7"/>
    <p:sldId id="260" r:id="rId8"/>
    <p:sldId id="261" r:id="rId9"/>
    <p:sldId id="263" r:id="rId10"/>
    <p:sldId id="264" r:id="rId11"/>
    <p:sldId id="266" r:id="rId12"/>
    <p:sldId id="262" r:id="rId13"/>
    <p:sldId id="274" r:id="rId14"/>
    <p:sldId id="275" r:id="rId15"/>
    <p:sldId id="271" r:id="rId16"/>
    <p:sldId id="272" r:id="rId17"/>
    <p:sldId id="27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/>
    <p:restoredTop sz="94686"/>
  </p:normalViewPr>
  <p:slideViewPr>
    <p:cSldViewPr snapToGrid="0" snapToObjects="1">
      <p:cViewPr varScale="1">
        <p:scale>
          <a:sx n="93" d="100"/>
          <a:sy n="93" d="100"/>
        </p:scale>
        <p:origin x="208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s://www.grammarbank.com/participle-clauses-exercise.html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www.englishpracticeonline.com/participle-clauses-exercises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H8E5EF0IEN0" TargetMode="External"/><Relationship Id="rId5" Type="http://schemas.openxmlformats.org/officeDocument/2006/relationships/hyperlink" Target="https://www.youtube.com/watch?v=qN4hnOBblx0" TargetMode="External"/><Relationship Id="rId4" Type="http://schemas.openxmlformats.org/officeDocument/2006/relationships/hyperlink" Target="https://english.lingolia.com/en/grammar/sentences/participle-clauses/exercis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4A6AB-1D6A-DF48-9FC9-744F92A2DE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Participle</a:t>
            </a:r>
            <a:r>
              <a:rPr lang="es-ES" dirty="0"/>
              <a:t> </a:t>
            </a:r>
            <a:r>
              <a:rPr lang="es-ES" dirty="0" err="1"/>
              <a:t>clauses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76FCBE-C280-D945-B98D-A46DFE5AE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882214"/>
            <a:ext cx="8045373" cy="742279"/>
          </a:xfrm>
        </p:spPr>
        <p:txBody>
          <a:bodyPr>
            <a:normAutofit lnSpcReduction="10000"/>
          </a:bodyPr>
          <a:lstStyle/>
          <a:p>
            <a:r>
              <a:rPr lang="es-ES" dirty="0" err="1"/>
              <a:t>February</a:t>
            </a:r>
            <a:r>
              <a:rPr lang="es-ES" dirty="0"/>
              <a:t> 2019</a:t>
            </a:r>
          </a:p>
          <a:p>
            <a:r>
              <a:rPr lang="es-ES" dirty="0"/>
              <a:t>C1.1</a:t>
            </a:r>
          </a:p>
        </p:txBody>
      </p:sp>
    </p:spTree>
    <p:extLst>
      <p:ext uri="{BB962C8B-B14F-4D97-AF65-F5344CB8AC3E}">
        <p14:creationId xmlns:p14="http://schemas.microsoft.com/office/powerpoint/2010/main" val="4280998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785B7-9697-3F4A-8289-61E64944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es-ES" sz="3600"/>
              <a:t>meanings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B4CA6D3-DEDB-9247-AF91-3483567D7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6195" y="884415"/>
            <a:ext cx="6262938" cy="47012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" sz="2400" b="1" u="sng" dirty="0"/>
              <a:t>REASON</a:t>
            </a:r>
            <a:r>
              <a:rPr lang="en" sz="2400" b="1" dirty="0"/>
              <a:t> (with a similar meaning to </a:t>
            </a:r>
            <a:r>
              <a:rPr lang="en" sz="2400" b="1" i="1" dirty="0"/>
              <a:t>because</a:t>
            </a:r>
            <a:r>
              <a:rPr lang="en" sz="2400" b="1" dirty="0"/>
              <a:t> or </a:t>
            </a:r>
            <a:r>
              <a:rPr lang="en" sz="2400" b="1" i="1" dirty="0"/>
              <a:t>since</a:t>
            </a:r>
            <a:r>
              <a:rPr lang="en" sz="2400" b="1" dirty="0"/>
              <a:t>):</a:t>
            </a:r>
          </a:p>
          <a:p>
            <a:pPr marL="0" indent="0">
              <a:buNone/>
            </a:pPr>
            <a:endParaRPr lang="en" sz="2400" dirty="0"/>
          </a:p>
          <a:p>
            <a:pPr marL="0" indent="0">
              <a:buNone/>
            </a:pPr>
            <a:r>
              <a:rPr lang="en" sz="2400" dirty="0">
                <a:solidFill>
                  <a:schemeClr val="tx1"/>
                </a:solidFill>
              </a:rPr>
              <a:t>I had no time to read my book, having spent so long doing my homework.</a:t>
            </a:r>
          </a:p>
          <a:p>
            <a:pPr marL="0" indent="0">
              <a:buNone/>
            </a:pPr>
            <a:endParaRPr lang="en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" sz="2400" dirty="0"/>
              <a:t>Compare:</a:t>
            </a:r>
            <a:r>
              <a:rPr lang="en" sz="2400" i="1" dirty="0"/>
              <a:t> I had no time to read my book because I had spent so long doing my homework.</a:t>
            </a:r>
            <a:endParaRPr lang="en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7609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785B7-9697-3F4A-8289-61E64944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es-ES" sz="3600"/>
              <a:t>meanings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B4CA6D3-DEDB-9247-AF91-3483567D7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6195" y="884415"/>
            <a:ext cx="6262938" cy="47012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" sz="2400" b="1" u="sng" dirty="0"/>
              <a:t>TIME</a:t>
            </a:r>
            <a:r>
              <a:rPr lang="en" sz="2400" b="1" dirty="0"/>
              <a:t> (with a similar meaning to words like </a:t>
            </a:r>
            <a:r>
              <a:rPr lang="en" sz="2400" b="1" i="1" dirty="0"/>
              <a:t>when</a:t>
            </a:r>
            <a:r>
              <a:rPr lang="en" sz="2400" b="1" dirty="0"/>
              <a:t>, </a:t>
            </a:r>
            <a:r>
              <a:rPr lang="en" sz="2400" b="1" i="1" dirty="0"/>
              <a:t>while</a:t>
            </a:r>
            <a:r>
              <a:rPr lang="en" sz="2400" b="1" dirty="0"/>
              <a:t> or</a:t>
            </a:r>
            <a:r>
              <a:rPr lang="en" sz="2400" b="1" i="1" dirty="0"/>
              <a:t> as soon as</a:t>
            </a:r>
            <a:r>
              <a:rPr lang="en" sz="2400" b="1" dirty="0"/>
              <a:t>):</a:t>
            </a:r>
          </a:p>
          <a:p>
            <a:pPr marL="0" indent="0">
              <a:buNone/>
            </a:pPr>
            <a:endParaRPr lang="en" sz="2400" dirty="0"/>
          </a:p>
          <a:p>
            <a:pPr marL="0" indent="0">
              <a:buNone/>
            </a:pPr>
            <a:r>
              <a:rPr lang="en" sz="2400" dirty="0">
                <a:solidFill>
                  <a:schemeClr val="tx1"/>
                </a:solidFill>
              </a:rPr>
              <a:t>Sitting at the cafe with my friends, I suddenly </a:t>
            </a:r>
            <a:r>
              <a:rPr lang="en" sz="2400" dirty="0" err="1">
                <a:solidFill>
                  <a:schemeClr val="tx1"/>
                </a:solidFill>
              </a:rPr>
              <a:t>realised</a:t>
            </a:r>
            <a:r>
              <a:rPr lang="en" sz="2400" dirty="0">
                <a:solidFill>
                  <a:schemeClr val="tx1"/>
                </a:solidFill>
              </a:rPr>
              <a:t> that I had left the oven on at home.</a:t>
            </a:r>
          </a:p>
          <a:p>
            <a:pPr marL="0" indent="0">
              <a:buNone/>
            </a:pPr>
            <a:endParaRPr lang="en" sz="2400" dirty="0"/>
          </a:p>
          <a:p>
            <a:pPr marL="0" indent="0">
              <a:buNone/>
            </a:pPr>
            <a:r>
              <a:rPr lang="en" sz="2400" dirty="0"/>
              <a:t>Compare:</a:t>
            </a:r>
            <a:r>
              <a:rPr lang="en" sz="2400" i="1" dirty="0"/>
              <a:t> While I was sitting at the cafe with my friends, I suddenly </a:t>
            </a:r>
            <a:r>
              <a:rPr lang="en" sz="2400" i="1" dirty="0" err="1"/>
              <a:t>realised</a:t>
            </a:r>
            <a:r>
              <a:rPr lang="en" sz="2400" i="1" dirty="0"/>
              <a:t> that I had left the oven on at home.</a:t>
            </a:r>
            <a:endParaRPr lang="en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7177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id="{E72F1576-C18F-BE43-9C9B-8A490103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EXERCISES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4643A80A-7CD2-BF4A-BA71-55A16FB76B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5011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82E5773-92AD-FF4E-B25A-EC10EF151580}"/>
              </a:ext>
            </a:extLst>
          </p:cNvPr>
          <p:cNvSpPr txBox="1"/>
          <p:nvPr/>
        </p:nvSpPr>
        <p:spPr>
          <a:xfrm>
            <a:off x="1316182" y="595745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I have a cat </a:t>
            </a:r>
            <a:r>
              <a:rPr lang="en" i="1" dirty="0"/>
              <a:t>that is called Tari</a:t>
            </a:r>
            <a:r>
              <a:rPr lang="en" dirty="0"/>
              <a:t>.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FFDB240-FEC4-CE4F-8B4B-D035A7224598}"/>
              </a:ext>
            </a:extLst>
          </p:cNvPr>
          <p:cNvSpPr txBox="1"/>
          <p:nvPr/>
        </p:nvSpPr>
        <p:spPr>
          <a:xfrm>
            <a:off x="1316182" y="2272145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/>
              <a:t>The dinner was more expensive </a:t>
            </a:r>
            <a:r>
              <a:rPr lang="en" i="1" dirty="0"/>
              <a:t>than they had expected</a:t>
            </a:r>
            <a:r>
              <a:rPr lang="en" dirty="0"/>
              <a:t>.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85705F7-69AB-4E44-A767-0AB976B01140}"/>
              </a:ext>
            </a:extLst>
          </p:cNvPr>
          <p:cNvSpPr txBox="1"/>
          <p:nvPr/>
        </p:nvSpPr>
        <p:spPr>
          <a:xfrm>
            <a:off x="1219200" y="4031858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i="1" dirty="0"/>
              <a:t>He was accused of murder</a:t>
            </a:r>
            <a:r>
              <a:rPr lang="en" dirty="0"/>
              <a:t> and arrested.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3070C1E-36A9-DA44-9ADA-C3856CD2973E}"/>
              </a:ext>
            </a:extLst>
          </p:cNvPr>
          <p:cNvSpPr txBox="1"/>
          <p:nvPr/>
        </p:nvSpPr>
        <p:spPr>
          <a:xfrm>
            <a:off x="1316182" y="1392289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I have a cat called Tari.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C8132A1-EFCD-6049-8930-93512ADFF408}"/>
              </a:ext>
            </a:extLst>
          </p:cNvPr>
          <p:cNvSpPr txBox="1"/>
          <p:nvPr/>
        </p:nvSpPr>
        <p:spPr>
          <a:xfrm>
            <a:off x="1316182" y="3152001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The dinner was more expensive than expected.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5EDDCA1-6422-104A-98EE-4369B105EAB3}"/>
              </a:ext>
            </a:extLst>
          </p:cNvPr>
          <p:cNvSpPr txBox="1"/>
          <p:nvPr/>
        </p:nvSpPr>
        <p:spPr>
          <a:xfrm>
            <a:off x="1316182" y="4911714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Accused of murder he was arrested.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3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82E5773-92AD-FF4E-B25A-EC10EF151580}"/>
              </a:ext>
            </a:extLst>
          </p:cNvPr>
          <p:cNvSpPr txBox="1"/>
          <p:nvPr/>
        </p:nvSpPr>
        <p:spPr>
          <a:xfrm>
            <a:off x="1316182" y="595745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i="1" dirty="0"/>
              <a:t>She was shocked by the bad news</a:t>
            </a:r>
            <a:r>
              <a:rPr lang="en" dirty="0"/>
              <a:t> and burst into tears.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FFDB240-FEC4-CE4F-8B4B-D035A7224598}"/>
              </a:ext>
            </a:extLst>
          </p:cNvPr>
          <p:cNvSpPr txBox="1"/>
          <p:nvPr/>
        </p:nvSpPr>
        <p:spPr>
          <a:xfrm>
            <a:off x="1316182" y="2272145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i="1" dirty="0"/>
              <a:t>She was born in Hollywood</a:t>
            </a:r>
            <a:r>
              <a:rPr lang="en" dirty="0"/>
              <a:t> and knows all the famous movie stars.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85705F7-69AB-4E44-A767-0AB976B01140}"/>
              </a:ext>
            </a:extLst>
          </p:cNvPr>
          <p:cNvSpPr txBox="1"/>
          <p:nvPr/>
        </p:nvSpPr>
        <p:spPr>
          <a:xfrm>
            <a:off x="1219200" y="4031858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i="1" dirty="0"/>
              <a:t>The film is based on real events</a:t>
            </a:r>
            <a:r>
              <a:rPr lang="en" dirty="0"/>
              <a:t> and tells the story of a reporter.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3070C1E-36A9-DA44-9ADA-C3856CD2973E}"/>
              </a:ext>
            </a:extLst>
          </p:cNvPr>
          <p:cNvSpPr txBox="1"/>
          <p:nvPr/>
        </p:nvSpPr>
        <p:spPr>
          <a:xfrm>
            <a:off x="1316182" y="1392289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Shocked by the bad news she burst into tears.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C8132A1-EFCD-6049-8930-93512ADFF408}"/>
              </a:ext>
            </a:extLst>
          </p:cNvPr>
          <p:cNvSpPr txBox="1"/>
          <p:nvPr/>
        </p:nvSpPr>
        <p:spPr>
          <a:xfrm>
            <a:off x="1316182" y="3152001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Born in Hollywood she knows all the famous movie stars.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5EDDCA1-6422-104A-98EE-4369B105EAB3}"/>
              </a:ext>
            </a:extLst>
          </p:cNvPr>
          <p:cNvSpPr txBox="1"/>
          <p:nvPr/>
        </p:nvSpPr>
        <p:spPr>
          <a:xfrm>
            <a:off x="1316182" y="4911714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Based on real events the film tells the story of a reporter.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4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82E5773-92AD-FF4E-B25A-EC10EF151580}"/>
              </a:ext>
            </a:extLst>
          </p:cNvPr>
          <p:cNvSpPr txBox="1"/>
          <p:nvPr/>
        </p:nvSpPr>
        <p:spPr>
          <a:xfrm>
            <a:off x="1316182" y="595745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i="1" dirty="0"/>
              <a:t>We switched off the lights</a:t>
            </a:r>
            <a:r>
              <a:rPr lang="en" dirty="0"/>
              <a:t> before we went to bed.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FFDB240-FEC4-CE4F-8B4B-D035A7224598}"/>
              </a:ext>
            </a:extLst>
          </p:cNvPr>
          <p:cNvSpPr txBox="1"/>
          <p:nvPr/>
        </p:nvSpPr>
        <p:spPr>
          <a:xfrm>
            <a:off x="1316182" y="2272145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i="1" dirty="0"/>
              <a:t>The boy asked his mother's permission</a:t>
            </a:r>
            <a:r>
              <a:rPr lang="en" dirty="0"/>
              <a:t> and then went out to play.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85705F7-69AB-4E44-A767-0AB976B01140}"/>
              </a:ext>
            </a:extLst>
          </p:cNvPr>
          <p:cNvSpPr txBox="1"/>
          <p:nvPr/>
        </p:nvSpPr>
        <p:spPr>
          <a:xfrm>
            <a:off x="1219200" y="4031858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i="1" dirty="0"/>
              <a:t>As he had drunk too much</a:t>
            </a:r>
            <a:r>
              <a:rPr lang="en" dirty="0"/>
              <a:t>, he didn't drive home himself.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3070C1E-36A9-DA44-9ADA-C3856CD2973E}"/>
              </a:ext>
            </a:extLst>
          </p:cNvPr>
          <p:cNvSpPr txBox="1"/>
          <p:nvPr/>
        </p:nvSpPr>
        <p:spPr>
          <a:xfrm>
            <a:off x="1316182" y="1392289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Having switched off the lights, we went to bed.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C8132A1-EFCD-6049-8930-93512ADFF408}"/>
              </a:ext>
            </a:extLst>
          </p:cNvPr>
          <p:cNvSpPr txBox="1"/>
          <p:nvPr/>
        </p:nvSpPr>
        <p:spPr>
          <a:xfrm>
            <a:off x="1316182" y="3152001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Having asked his mother's permission, the boy went out to play.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5EDDCA1-6422-104A-98EE-4369B105EAB3}"/>
              </a:ext>
            </a:extLst>
          </p:cNvPr>
          <p:cNvSpPr txBox="1"/>
          <p:nvPr/>
        </p:nvSpPr>
        <p:spPr>
          <a:xfrm>
            <a:off x="1316182" y="4911714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FF0000"/>
                </a:solidFill>
              </a:rPr>
              <a:t>Having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drunk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too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much</a:t>
            </a:r>
            <a:r>
              <a:rPr lang="es-ES" dirty="0">
                <a:solidFill>
                  <a:srgbClr val="FF0000"/>
                </a:solidFill>
              </a:rPr>
              <a:t>, he </a:t>
            </a:r>
            <a:r>
              <a:rPr lang="es-ES" dirty="0" err="1">
                <a:solidFill>
                  <a:srgbClr val="FF0000"/>
                </a:solidFill>
              </a:rPr>
              <a:t>didn’t</a:t>
            </a:r>
            <a:r>
              <a:rPr lang="es-ES" dirty="0">
                <a:solidFill>
                  <a:srgbClr val="FF0000"/>
                </a:solidFill>
              </a:rPr>
              <a:t> drive home </a:t>
            </a:r>
            <a:r>
              <a:rPr lang="es-ES" dirty="0" err="1">
                <a:solidFill>
                  <a:srgbClr val="FF0000"/>
                </a:solidFill>
              </a:rPr>
              <a:t>himself</a:t>
            </a:r>
            <a:r>
              <a:rPr lang="es-ES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191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82E5773-92AD-FF4E-B25A-EC10EF151580}"/>
              </a:ext>
            </a:extLst>
          </p:cNvPr>
          <p:cNvSpPr txBox="1"/>
          <p:nvPr/>
        </p:nvSpPr>
        <p:spPr>
          <a:xfrm>
            <a:off x="1316182" y="595745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i="1" dirty="0"/>
              <a:t>We have written two tests today</a:t>
            </a:r>
            <a:r>
              <a:rPr lang="en" dirty="0"/>
              <a:t>, so we are very exhausted.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FFDB240-FEC4-CE4F-8B4B-D035A7224598}"/>
              </a:ext>
            </a:extLst>
          </p:cNvPr>
          <p:cNvSpPr txBox="1"/>
          <p:nvPr/>
        </p:nvSpPr>
        <p:spPr>
          <a:xfrm>
            <a:off x="1316182" y="2272145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i="1" dirty="0"/>
              <a:t>She filled the washing machine</a:t>
            </a:r>
            <a:r>
              <a:rPr lang="en" dirty="0"/>
              <a:t> and switched it on.</a:t>
            </a:r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85705F7-69AB-4E44-A767-0AB976B01140}"/>
              </a:ext>
            </a:extLst>
          </p:cNvPr>
          <p:cNvSpPr txBox="1"/>
          <p:nvPr/>
        </p:nvSpPr>
        <p:spPr>
          <a:xfrm>
            <a:off x="1219200" y="4031858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i="1" dirty="0"/>
              <a:t>She had been to the disco the night before</a:t>
            </a:r>
            <a:r>
              <a:rPr lang="en" dirty="0"/>
              <a:t> and overslept in the morning.</a:t>
            </a:r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3070C1E-36A9-DA44-9ADA-C3856CD2973E}"/>
              </a:ext>
            </a:extLst>
          </p:cNvPr>
          <p:cNvSpPr txBox="1"/>
          <p:nvPr/>
        </p:nvSpPr>
        <p:spPr>
          <a:xfrm>
            <a:off x="1316182" y="1392289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Having written two tests today, we are exhausted. 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C8132A1-EFCD-6049-8930-93512ADFF408}"/>
              </a:ext>
            </a:extLst>
          </p:cNvPr>
          <p:cNvSpPr txBox="1"/>
          <p:nvPr/>
        </p:nvSpPr>
        <p:spPr>
          <a:xfrm>
            <a:off x="1316182" y="3152001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Having filled the washing machine, she switched it on.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5EDDCA1-6422-104A-98EE-4369B105EAB3}"/>
              </a:ext>
            </a:extLst>
          </p:cNvPr>
          <p:cNvSpPr txBox="1"/>
          <p:nvPr/>
        </p:nvSpPr>
        <p:spPr>
          <a:xfrm>
            <a:off x="1316182" y="4911714"/>
            <a:ext cx="8492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dirty="0">
                <a:solidFill>
                  <a:srgbClr val="FF0000"/>
                </a:solidFill>
              </a:rPr>
              <a:t>Having been to the disco the night before, she overslept in the morning. 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56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42DEB54-C789-DD48-95F6-6C9335E41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Need</a:t>
            </a:r>
            <a:r>
              <a:rPr lang="es-ES" dirty="0"/>
              <a:t> more?</a:t>
            </a:r>
          </a:p>
        </p:txBody>
      </p:sp>
    </p:spTree>
    <p:extLst>
      <p:ext uri="{BB962C8B-B14F-4D97-AF65-F5344CB8AC3E}">
        <p14:creationId xmlns:p14="http://schemas.microsoft.com/office/powerpoint/2010/main" val="560249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B01FD5B3-E65A-7E4A-9CDE-3D2567B43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Further</a:t>
            </a:r>
            <a:r>
              <a:rPr lang="es-ES" dirty="0"/>
              <a:t> </a:t>
            </a:r>
            <a:r>
              <a:rPr lang="es-ES" dirty="0" err="1"/>
              <a:t>practice</a:t>
            </a:r>
            <a:endParaRPr lang="es-ES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4F740B2-D352-F448-9BD5-8FAFB48BA7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1678" y="3726873"/>
            <a:ext cx="4800600" cy="1911927"/>
          </a:xfrm>
        </p:spPr>
        <p:txBody>
          <a:bodyPr/>
          <a:lstStyle/>
          <a:p>
            <a:r>
              <a:rPr lang="es-ES" dirty="0">
                <a:hlinkClick r:id="rId2"/>
              </a:rPr>
              <a:t>English Practice Online</a:t>
            </a:r>
            <a:endParaRPr lang="es-ES" dirty="0"/>
          </a:p>
          <a:p>
            <a:r>
              <a:rPr lang="es-ES" dirty="0">
                <a:hlinkClick r:id="rId3"/>
              </a:rPr>
              <a:t>Grammar Bank. Com</a:t>
            </a:r>
            <a:endParaRPr lang="es-ES" dirty="0"/>
          </a:p>
          <a:p>
            <a:r>
              <a:rPr lang="es-ES" dirty="0" err="1">
                <a:hlinkClick r:id="rId4"/>
              </a:rPr>
              <a:t>Lingolia</a:t>
            </a:r>
            <a:r>
              <a:rPr lang="es-ES" dirty="0">
                <a:hlinkClick r:id="rId4"/>
              </a:rPr>
              <a:t> </a:t>
            </a:r>
            <a:r>
              <a:rPr lang="es-ES" dirty="0" err="1">
                <a:hlinkClick r:id="rId4"/>
              </a:rPr>
              <a:t>exercises</a:t>
            </a:r>
            <a:endParaRPr lang="es-ES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94A43EB5-1C0C-FF48-9926-0B3F009AB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7011" y="3726873"/>
            <a:ext cx="5314294" cy="1759527"/>
          </a:xfrm>
        </p:spPr>
        <p:txBody>
          <a:bodyPr/>
          <a:lstStyle/>
          <a:p>
            <a:r>
              <a:rPr lang="es-ES" dirty="0">
                <a:hlinkClick r:id="rId5"/>
              </a:rPr>
              <a:t>English Grammar </a:t>
            </a:r>
            <a:r>
              <a:rPr lang="es-ES" dirty="0"/>
              <a:t>(9 minutes)</a:t>
            </a:r>
          </a:p>
          <a:p>
            <a:r>
              <a:rPr lang="es-ES" dirty="0">
                <a:hlinkClick r:id="rId6"/>
              </a:rPr>
              <a:t>BBC English Masterclass – Participle clauses</a:t>
            </a:r>
            <a:r>
              <a:rPr lang="es-ES" dirty="0"/>
              <a:t> (4 minutes)</a:t>
            </a:r>
          </a:p>
        </p:txBody>
      </p:sp>
      <p:pic>
        <p:nvPicPr>
          <p:cNvPr id="12290" name="Picture 2" descr="Image result for video">
            <a:extLst>
              <a:ext uri="{FF2B5EF4-FFF2-40B4-BE49-F238E27FC236}">
                <a16:creationId xmlns:a16="http://schemas.microsoft.com/office/drawing/2014/main" id="{A1D1DD60-C15C-984D-A6EC-03671B68E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523" y="2205814"/>
            <a:ext cx="943841" cy="94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Image result for grammar">
            <a:extLst>
              <a:ext uri="{FF2B5EF4-FFF2-40B4-BE49-F238E27FC236}">
                <a16:creationId xmlns:a16="http://schemas.microsoft.com/office/drawing/2014/main" id="{5A836B66-59EF-184F-9C99-F9BF872FB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91" y="2146213"/>
            <a:ext cx="1399311" cy="106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24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19C52D-0FAF-644F-8C52-9FAC983D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ECONOMY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05C9CE-6046-304B-8434-73C8A731D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" sz="2800" dirty="0">
                <a:solidFill>
                  <a:schemeClr val="tx1"/>
                </a:solidFill>
              </a:rPr>
              <a:t>In English, participle clauses are mainly used in writing in order to put a lot of information into one sentence.</a:t>
            </a:r>
          </a:p>
          <a:p>
            <a:r>
              <a:rPr lang="en" sz="2800" dirty="0">
                <a:solidFill>
                  <a:schemeClr val="tx1"/>
                </a:solidFill>
              </a:rPr>
              <a:t>There are three kinds of participles in English: </a:t>
            </a:r>
            <a:r>
              <a:rPr lang="en" sz="2800" b="1" dirty="0">
                <a:solidFill>
                  <a:schemeClr val="tx1"/>
                </a:solidFill>
              </a:rPr>
              <a:t>present participle</a:t>
            </a:r>
            <a:r>
              <a:rPr lang="en" sz="2800" dirty="0">
                <a:solidFill>
                  <a:schemeClr val="tx1"/>
                </a:solidFill>
              </a:rPr>
              <a:t>, </a:t>
            </a:r>
            <a:r>
              <a:rPr lang="en" sz="2800" b="1" dirty="0">
                <a:solidFill>
                  <a:schemeClr val="tx1"/>
                </a:solidFill>
              </a:rPr>
              <a:t>past participle</a:t>
            </a:r>
            <a:r>
              <a:rPr lang="en" sz="2800" dirty="0">
                <a:solidFill>
                  <a:schemeClr val="tx1"/>
                </a:solidFill>
              </a:rPr>
              <a:t> and </a:t>
            </a:r>
            <a:r>
              <a:rPr lang="en" sz="2800" b="1" dirty="0">
                <a:solidFill>
                  <a:schemeClr val="tx1"/>
                </a:solidFill>
              </a:rPr>
              <a:t>perfect participle</a:t>
            </a:r>
            <a:r>
              <a:rPr lang="en" sz="2800" dirty="0">
                <a:solidFill>
                  <a:schemeClr val="tx1"/>
                </a:solidFill>
              </a:rPr>
              <a:t>.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7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89E5D-25B1-F54E-BD69-612157982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Participle</a:t>
            </a:r>
            <a:r>
              <a:rPr lang="es-ES" dirty="0"/>
              <a:t> </a:t>
            </a:r>
            <a:r>
              <a:rPr lang="es-ES" dirty="0" err="1"/>
              <a:t>clauses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CB10B3-D96E-3843-B827-C1ADB6D87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71601"/>
            <a:ext cx="10178322" cy="4507992"/>
          </a:xfrm>
        </p:spPr>
        <p:txBody>
          <a:bodyPr>
            <a:normAutofit/>
          </a:bodyPr>
          <a:lstStyle/>
          <a:p>
            <a:r>
              <a:rPr lang="en" sz="2800" dirty="0">
                <a:solidFill>
                  <a:schemeClr val="tx1"/>
                </a:solidFill>
              </a:rPr>
              <a:t>Participle clauses are a form of adverbial clause which enables us to say information in a </a:t>
            </a:r>
            <a:r>
              <a:rPr lang="en" sz="2800" u="sng" dirty="0">
                <a:solidFill>
                  <a:schemeClr val="tx1"/>
                </a:solidFill>
              </a:rPr>
              <a:t>more economical way</a:t>
            </a:r>
            <a:r>
              <a:rPr lang="en" sz="2800" dirty="0">
                <a:solidFill>
                  <a:schemeClr val="tx1"/>
                </a:solidFill>
              </a:rPr>
              <a:t>.  </a:t>
            </a:r>
          </a:p>
          <a:p>
            <a:r>
              <a:rPr lang="en" sz="2800" dirty="0">
                <a:solidFill>
                  <a:schemeClr val="tx1"/>
                </a:solidFill>
              </a:rPr>
              <a:t>We can use participle clauses when the participle and the verb in the main clause have the same subject.</a:t>
            </a:r>
          </a:p>
          <a:p>
            <a:pPr marL="0" indent="0">
              <a:buNone/>
            </a:pPr>
            <a:r>
              <a:rPr lang="en" sz="2800" dirty="0"/>
              <a:t>	</a:t>
            </a:r>
            <a:endParaRPr lang="en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" sz="2800" dirty="0"/>
          </a:p>
          <a:p>
            <a:pPr marL="0" indent="0">
              <a:buNone/>
            </a:pPr>
            <a:endParaRPr lang="en" sz="2800" dirty="0"/>
          </a:p>
          <a:p>
            <a:pPr marL="0" indent="0">
              <a:buNone/>
            </a:pPr>
            <a:r>
              <a:rPr lang="en" sz="2800" dirty="0"/>
              <a:t>	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4543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7A0309-61B9-5846-AE3F-9B6C3B22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1345" y="889728"/>
            <a:ext cx="3507356" cy="1142999"/>
          </a:xfrm>
        </p:spPr>
        <p:txBody>
          <a:bodyPr>
            <a:noAutofit/>
          </a:bodyPr>
          <a:lstStyle/>
          <a:p>
            <a:pPr algn="r"/>
            <a:endParaRPr lang="en" sz="2800" dirty="0"/>
          </a:p>
          <a:p>
            <a:pPr marL="0" indent="0" algn="r">
              <a:buNone/>
            </a:pPr>
            <a:r>
              <a:rPr lang="en" sz="2400" b="1" i="1" dirty="0">
                <a:solidFill>
                  <a:srgbClr val="FF0000"/>
                </a:solidFill>
              </a:rPr>
              <a:t>and whistled</a:t>
            </a:r>
            <a:r>
              <a:rPr lang="en" sz="2400" b="1" dirty="0">
                <a:solidFill>
                  <a:srgbClr val="FF0000"/>
                </a:solidFill>
              </a:rPr>
              <a:t>. </a:t>
            </a:r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526534F0-4514-C341-BD3E-92DD932A6C24}"/>
              </a:ext>
            </a:extLst>
          </p:cNvPr>
          <p:cNvSpPr txBox="1">
            <a:spLocks/>
          </p:cNvSpPr>
          <p:nvPr/>
        </p:nvSpPr>
        <p:spPr>
          <a:xfrm>
            <a:off x="16237" y="3224644"/>
            <a:ext cx="4555764" cy="11429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" sz="2800" dirty="0"/>
          </a:p>
          <a:p>
            <a:pPr marL="0" indent="0" algn="r">
              <a:buFont typeface="Arial" panose="020B0604020202020204" pitchFamily="34" charset="0"/>
              <a:buNone/>
            </a:pPr>
            <a:r>
              <a:rPr lang="en" sz="2400" b="1" i="1" dirty="0">
                <a:solidFill>
                  <a:srgbClr val="FF0000"/>
                </a:solidFill>
              </a:rPr>
              <a:t>whistling</a:t>
            </a:r>
            <a:r>
              <a:rPr lang="en" sz="2400" i="1" dirty="0"/>
              <a:t>.</a:t>
            </a:r>
            <a:r>
              <a:rPr lang="en" sz="2400" dirty="0"/>
              <a:t> </a:t>
            </a:r>
            <a:endParaRPr lang="es-ES" sz="240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F1C2C516-3396-2C47-96BB-DD3520E6BC60}"/>
              </a:ext>
            </a:extLst>
          </p:cNvPr>
          <p:cNvCxnSpPr/>
          <p:nvPr/>
        </p:nvCxnSpPr>
        <p:spPr>
          <a:xfrm>
            <a:off x="3158836" y="2299855"/>
            <a:ext cx="0" cy="11291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A45F7507-124C-C843-ADEE-819FF4C16972}"/>
              </a:ext>
            </a:extLst>
          </p:cNvPr>
          <p:cNvSpPr/>
          <p:nvPr/>
        </p:nvSpPr>
        <p:spPr>
          <a:xfrm>
            <a:off x="5890563" y="1472276"/>
            <a:ext cx="3881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400" dirty="0"/>
              <a:t>While </a:t>
            </a:r>
            <a:r>
              <a:rPr lang="en" sz="2400" b="1" dirty="0">
                <a:solidFill>
                  <a:srgbClr val="FF0000"/>
                </a:solidFill>
              </a:rPr>
              <a:t>I </a:t>
            </a:r>
            <a:r>
              <a:rPr lang="en" sz="2400" dirty="0"/>
              <a:t>was waiting for John,</a:t>
            </a:r>
            <a:r>
              <a:rPr lang="en" sz="2400" b="1" dirty="0"/>
              <a:t> </a:t>
            </a:r>
            <a:endParaRPr lang="es-ES" sz="24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D6DE1FD-2673-0547-9C7F-B38F0645BED3}"/>
              </a:ext>
            </a:extLst>
          </p:cNvPr>
          <p:cNvSpPr txBox="1"/>
          <p:nvPr/>
        </p:nvSpPr>
        <p:spPr>
          <a:xfrm>
            <a:off x="9563260" y="1472276"/>
            <a:ext cx="3100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</a:rPr>
              <a:t>I</a:t>
            </a:r>
            <a:r>
              <a:rPr lang="es-ES" sz="2400" dirty="0"/>
              <a:t> </a:t>
            </a:r>
            <a:r>
              <a:rPr lang="es-ES" sz="2400" dirty="0" err="1"/>
              <a:t>made</a:t>
            </a:r>
            <a:r>
              <a:rPr lang="es-ES" sz="2400" dirty="0"/>
              <a:t> </a:t>
            </a:r>
            <a:r>
              <a:rPr lang="es-ES" sz="2400" dirty="0" err="1"/>
              <a:t>some</a:t>
            </a:r>
            <a:r>
              <a:rPr lang="es-ES" sz="2400" dirty="0"/>
              <a:t> tea.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383B21D-5B0B-A74A-8030-52BE72AE46A6}"/>
              </a:ext>
            </a:extLst>
          </p:cNvPr>
          <p:cNvSpPr txBox="1"/>
          <p:nvPr/>
        </p:nvSpPr>
        <p:spPr>
          <a:xfrm>
            <a:off x="6096000" y="3796144"/>
            <a:ext cx="33805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/>
              <a:t>Waiting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John, </a:t>
            </a: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72E6DE0B-61D1-DC46-85FF-3B883024E577}"/>
              </a:ext>
            </a:extLst>
          </p:cNvPr>
          <p:cNvCxnSpPr>
            <a:cxnSpLocks/>
          </p:cNvCxnSpPr>
          <p:nvPr/>
        </p:nvCxnSpPr>
        <p:spPr>
          <a:xfrm>
            <a:off x="6895049" y="2032727"/>
            <a:ext cx="0" cy="15694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803F083-B467-104F-A52E-A8F2AF4BD0A5}"/>
              </a:ext>
            </a:extLst>
          </p:cNvPr>
          <p:cNvSpPr txBox="1"/>
          <p:nvPr/>
        </p:nvSpPr>
        <p:spPr>
          <a:xfrm>
            <a:off x="718275" y="1433207"/>
            <a:ext cx="2757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/>
              <a:t>She</a:t>
            </a:r>
            <a:r>
              <a:rPr lang="es-ES" sz="2400" dirty="0"/>
              <a:t> </a:t>
            </a:r>
            <a:r>
              <a:rPr lang="es-ES" sz="2400" dirty="0" err="1"/>
              <a:t>left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house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3562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67 0.03935 L 0.00534 0.34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1530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-0.10117 0.3356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5" y="16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  <p:bldP spid="9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FD56C-4596-664A-9C1D-15B8F686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Forming</a:t>
            </a:r>
            <a:r>
              <a:rPr lang="es-ES" b="1" dirty="0"/>
              <a:t> </a:t>
            </a:r>
            <a:r>
              <a:rPr lang="es-ES" b="1" dirty="0" err="1"/>
              <a:t>participle</a:t>
            </a:r>
            <a:r>
              <a:rPr lang="es-ES" b="1" dirty="0"/>
              <a:t> </a:t>
            </a:r>
            <a:r>
              <a:rPr lang="es-ES" b="1" dirty="0" err="1"/>
              <a:t>clauses</a:t>
            </a:r>
            <a:br>
              <a:rPr lang="es-ES" b="1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6EFAFB-9C8A-CA4C-B9B5-FC72A5665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90255"/>
            <a:ext cx="10178322" cy="4189337"/>
          </a:xfrm>
        </p:spPr>
        <p:txBody>
          <a:bodyPr>
            <a:normAutofit/>
          </a:bodyPr>
          <a:lstStyle/>
          <a:p>
            <a:r>
              <a:rPr lang="en" sz="3200" dirty="0">
                <a:solidFill>
                  <a:schemeClr val="tx1"/>
                </a:solidFill>
              </a:rPr>
              <a:t>Participle clauses can be formed with</a:t>
            </a:r>
          </a:p>
          <a:p>
            <a:pPr lvl="1"/>
            <a:r>
              <a:rPr lang="en" sz="3200" dirty="0">
                <a:solidFill>
                  <a:schemeClr val="tx1"/>
                </a:solidFill>
              </a:rPr>
              <a:t> the</a:t>
            </a:r>
            <a:r>
              <a:rPr lang="en" sz="3200" b="1" dirty="0">
                <a:solidFill>
                  <a:schemeClr val="tx1"/>
                </a:solidFill>
              </a:rPr>
              <a:t> present participle</a:t>
            </a:r>
            <a:r>
              <a:rPr lang="en" sz="3200" dirty="0">
                <a:solidFill>
                  <a:schemeClr val="tx1"/>
                </a:solidFill>
              </a:rPr>
              <a:t> (-</a:t>
            </a:r>
            <a:r>
              <a:rPr lang="en" sz="3200" dirty="0" err="1">
                <a:solidFill>
                  <a:schemeClr val="tx1"/>
                </a:solidFill>
              </a:rPr>
              <a:t>ing</a:t>
            </a:r>
            <a:r>
              <a:rPr lang="en" sz="3200" dirty="0">
                <a:solidFill>
                  <a:schemeClr val="tx1"/>
                </a:solidFill>
              </a:rPr>
              <a:t> form of the verb) </a:t>
            </a:r>
          </a:p>
          <a:p>
            <a:pPr lvl="1"/>
            <a:r>
              <a:rPr lang="en" sz="3200" b="1" dirty="0">
                <a:solidFill>
                  <a:schemeClr val="tx1"/>
                </a:solidFill>
              </a:rPr>
              <a:t>past participle</a:t>
            </a:r>
            <a:r>
              <a:rPr lang="en" sz="3200" dirty="0">
                <a:solidFill>
                  <a:schemeClr val="tx1"/>
                </a:solidFill>
              </a:rPr>
              <a:t> (third form of the verb). </a:t>
            </a:r>
          </a:p>
          <a:p>
            <a:pPr marL="457200" lvl="1" indent="0">
              <a:buNone/>
            </a:pPr>
            <a:endParaRPr lang="en" sz="32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r>
              <a:rPr lang="en" sz="3200" dirty="0">
                <a:solidFill>
                  <a:schemeClr val="tx1"/>
                </a:solidFill>
              </a:rPr>
              <a:t>Participle clauses with past participles have a passive meaning.</a:t>
            </a:r>
            <a:endParaRPr lang="es-E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0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095E5-F668-CD47-9694-3EE111632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465512"/>
            <a:ext cx="10178322" cy="1492132"/>
          </a:xfrm>
        </p:spPr>
        <p:txBody>
          <a:bodyPr/>
          <a:lstStyle/>
          <a:p>
            <a:r>
              <a:rPr lang="es-ES" dirty="0" err="1"/>
              <a:t>Present</a:t>
            </a:r>
            <a:r>
              <a:rPr lang="es-ES" dirty="0"/>
              <a:t> and </a:t>
            </a:r>
            <a:r>
              <a:rPr lang="es-ES" dirty="0" err="1"/>
              <a:t>past</a:t>
            </a:r>
            <a:r>
              <a:rPr lang="es-ES" dirty="0"/>
              <a:t> </a:t>
            </a:r>
            <a:r>
              <a:rPr lang="es-ES" dirty="0" err="1"/>
              <a:t>participles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7E4CEE-2881-2944-BC35-3FD77FC2B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39" y="1573869"/>
            <a:ext cx="5412358" cy="5957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dirty="0" err="1">
                <a:solidFill>
                  <a:schemeClr val="tx1"/>
                </a:solidFill>
              </a:rPr>
              <a:t>While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  <a:highlight>
                  <a:srgbClr val="FFFF00"/>
                </a:highlight>
              </a:rPr>
              <a:t>Peter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was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shouting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loudly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b="1" dirty="0">
                <a:solidFill>
                  <a:schemeClr val="tx1"/>
                </a:solidFill>
                <a:highlight>
                  <a:srgbClr val="FFFF00"/>
                </a:highlight>
              </a:rPr>
              <a:t>Peter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walked</a:t>
            </a:r>
            <a:r>
              <a:rPr lang="es-ES" dirty="0">
                <a:solidFill>
                  <a:schemeClr val="tx1"/>
                </a:solidFill>
              </a:rPr>
              <a:t> home. 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C274935-B5D4-7E44-8C55-42620ACCA5A3}"/>
              </a:ext>
            </a:extLst>
          </p:cNvPr>
          <p:cNvSpPr txBox="1">
            <a:spLocks/>
          </p:cNvSpPr>
          <p:nvPr/>
        </p:nvSpPr>
        <p:spPr>
          <a:xfrm>
            <a:off x="1579644" y="3131127"/>
            <a:ext cx="5093704" cy="595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 err="1">
                <a:solidFill>
                  <a:srgbClr val="0070C0"/>
                </a:solidFill>
              </a:rPr>
              <a:t>Shouting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loudly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b="1" dirty="0">
                <a:solidFill>
                  <a:schemeClr val="tx1"/>
                </a:solidFill>
              </a:rPr>
              <a:t>Peter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walked</a:t>
            </a:r>
            <a:r>
              <a:rPr lang="es-ES" dirty="0">
                <a:solidFill>
                  <a:schemeClr val="tx1"/>
                </a:solidFill>
              </a:rPr>
              <a:t> home. 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EF408FA9-A949-F143-A870-707F085F1009}"/>
              </a:ext>
            </a:extLst>
          </p:cNvPr>
          <p:cNvCxnSpPr>
            <a:cxnSpLocks/>
          </p:cNvCxnSpPr>
          <p:nvPr/>
        </p:nvCxnSpPr>
        <p:spPr>
          <a:xfrm>
            <a:off x="3588327" y="1957644"/>
            <a:ext cx="0" cy="9933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56CD2D65-28FC-454D-9C77-949CE656FBA0}"/>
              </a:ext>
            </a:extLst>
          </p:cNvPr>
          <p:cNvSpPr txBox="1">
            <a:spLocks/>
          </p:cNvSpPr>
          <p:nvPr/>
        </p:nvSpPr>
        <p:spPr>
          <a:xfrm>
            <a:off x="6096000" y="1601578"/>
            <a:ext cx="5412358" cy="59574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 err="1">
                <a:solidFill>
                  <a:schemeClr val="tx1"/>
                </a:solidFill>
              </a:rPr>
              <a:t>While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  <a:highlight>
                  <a:srgbClr val="00FF00"/>
                </a:highlight>
              </a:rPr>
              <a:t>Lucy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shouted</a:t>
            </a:r>
            <a:r>
              <a:rPr lang="es-ES" dirty="0">
                <a:solidFill>
                  <a:schemeClr val="tx1"/>
                </a:solidFill>
              </a:rPr>
              <a:t> at Peter </a:t>
            </a:r>
            <a:r>
              <a:rPr lang="es-ES" dirty="0" err="1">
                <a:solidFill>
                  <a:schemeClr val="tx1"/>
                </a:solidFill>
              </a:rPr>
              <a:t>loudly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b="1" dirty="0">
                <a:solidFill>
                  <a:schemeClr val="tx1"/>
                </a:solidFill>
                <a:highlight>
                  <a:srgbClr val="FFFF00"/>
                </a:highlight>
              </a:rPr>
              <a:t>Peter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walked</a:t>
            </a:r>
            <a:r>
              <a:rPr lang="es-ES" dirty="0">
                <a:solidFill>
                  <a:schemeClr val="tx1"/>
                </a:solidFill>
              </a:rPr>
              <a:t> home. 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29607A18-F66F-AF44-8C35-172F8D996494}"/>
              </a:ext>
            </a:extLst>
          </p:cNvPr>
          <p:cNvCxnSpPr>
            <a:cxnSpLocks/>
          </p:cNvCxnSpPr>
          <p:nvPr/>
        </p:nvCxnSpPr>
        <p:spPr>
          <a:xfrm>
            <a:off x="8802179" y="2125975"/>
            <a:ext cx="0" cy="9933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A79F8DC2-76F4-EE41-B187-424DFAEB99CC}"/>
              </a:ext>
            </a:extLst>
          </p:cNvPr>
          <p:cNvSpPr txBox="1">
            <a:spLocks/>
          </p:cNvSpPr>
          <p:nvPr/>
        </p:nvSpPr>
        <p:spPr>
          <a:xfrm>
            <a:off x="6814052" y="3156760"/>
            <a:ext cx="5093704" cy="595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 err="1">
                <a:solidFill>
                  <a:srgbClr val="0070C0"/>
                </a:solidFill>
              </a:rPr>
              <a:t>Shouted</a:t>
            </a:r>
            <a:r>
              <a:rPr lang="es-ES" dirty="0">
                <a:solidFill>
                  <a:schemeClr val="tx1"/>
                </a:solidFill>
              </a:rPr>
              <a:t> at </a:t>
            </a:r>
            <a:r>
              <a:rPr lang="es-ES" dirty="0" err="1">
                <a:solidFill>
                  <a:schemeClr val="tx1"/>
                </a:solidFill>
              </a:rPr>
              <a:t>loudly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b="1" dirty="0">
                <a:solidFill>
                  <a:schemeClr val="tx1"/>
                </a:solidFill>
              </a:rPr>
              <a:t>Peter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err="1">
                <a:solidFill>
                  <a:schemeClr val="tx1"/>
                </a:solidFill>
              </a:rPr>
              <a:t>walked</a:t>
            </a:r>
            <a:r>
              <a:rPr lang="es-ES" dirty="0">
                <a:solidFill>
                  <a:schemeClr val="tx1"/>
                </a:solidFill>
              </a:rPr>
              <a:t> home.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C875873-28D4-F04B-B646-206466A83560}"/>
              </a:ext>
            </a:extLst>
          </p:cNvPr>
          <p:cNvSpPr txBox="1"/>
          <p:nvPr/>
        </p:nvSpPr>
        <p:spPr>
          <a:xfrm>
            <a:off x="6814052" y="4933256"/>
            <a:ext cx="3976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Lucy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shouting</a:t>
            </a:r>
            <a:r>
              <a:rPr lang="es-ES" dirty="0"/>
              <a:t> at Peter </a:t>
            </a:r>
            <a:r>
              <a:rPr lang="es-ES" dirty="0" err="1"/>
              <a:t>or</a:t>
            </a:r>
            <a:r>
              <a:rPr lang="es-ES" dirty="0"/>
              <a:t> Peter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shouted</a:t>
            </a:r>
            <a:r>
              <a:rPr lang="es-ES" dirty="0"/>
              <a:t> at </a:t>
            </a:r>
            <a:r>
              <a:rPr lang="es-ES" dirty="0" err="1"/>
              <a:t>by</a:t>
            </a:r>
            <a:r>
              <a:rPr lang="es-ES" dirty="0"/>
              <a:t> Lucy.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48B1A35-BF1D-2248-BC38-186E3201B806}"/>
              </a:ext>
            </a:extLst>
          </p:cNvPr>
          <p:cNvSpPr txBox="1"/>
          <p:nvPr/>
        </p:nvSpPr>
        <p:spPr>
          <a:xfrm>
            <a:off x="2697094" y="4837092"/>
            <a:ext cx="3976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Peter </a:t>
            </a:r>
            <a:r>
              <a:rPr lang="es-ES" dirty="0" err="1"/>
              <a:t>was</a:t>
            </a:r>
            <a:r>
              <a:rPr lang="es-ES" dirty="0"/>
              <a:t> </a:t>
            </a:r>
            <a:r>
              <a:rPr lang="es-ES" dirty="0" err="1"/>
              <a:t>shouting</a:t>
            </a:r>
            <a:r>
              <a:rPr lang="es-ES" dirty="0"/>
              <a:t>.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A927F153-E708-5947-A5B0-D5F0FB82CB0D}"/>
              </a:ext>
            </a:extLst>
          </p:cNvPr>
          <p:cNvCxnSpPr>
            <a:cxnSpLocks/>
          </p:cNvCxnSpPr>
          <p:nvPr/>
        </p:nvCxnSpPr>
        <p:spPr>
          <a:xfrm>
            <a:off x="3588327" y="3669314"/>
            <a:ext cx="0" cy="9933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F96D4C74-F6D7-D84E-AC4C-BF7155F4EE66}"/>
              </a:ext>
            </a:extLst>
          </p:cNvPr>
          <p:cNvCxnSpPr>
            <a:cxnSpLocks/>
          </p:cNvCxnSpPr>
          <p:nvPr/>
        </p:nvCxnSpPr>
        <p:spPr>
          <a:xfrm>
            <a:off x="8802179" y="3726873"/>
            <a:ext cx="0" cy="99337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26" name="Picture 2" descr="Image result for man shouting and walking">
            <a:extLst>
              <a:ext uri="{FF2B5EF4-FFF2-40B4-BE49-F238E27FC236}">
                <a16:creationId xmlns:a16="http://schemas.microsoft.com/office/drawing/2014/main" id="{DEC3B6FA-81C0-D443-8366-31594407B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37" y="4693126"/>
            <a:ext cx="2580077" cy="186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oman shouting at man">
            <a:extLst>
              <a:ext uri="{FF2B5EF4-FFF2-40B4-BE49-F238E27FC236}">
                <a16:creationId xmlns:a16="http://schemas.microsoft.com/office/drawing/2014/main" id="{5E27CA13-C13C-5D43-A50B-49DFBBD4F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429" y="4711942"/>
            <a:ext cx="1943968" cy="17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8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87BF02-4ADF-3845-AACC-5AC2E06E9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 </a:t>
            </a:r>
            <a:r>
              <a:rPr lang="es-ES" dirty="0" err="1"/>
              <a:t>after</a:t>
            </a:r>
            <a:r>
              <a:rPr lang="es-ES" dirty="0"/>
              <a:t> </a:t>
            </a:r>
            <a:r>
              <a:rPr lang="es-ES" dirty="0" err="1"/>
              <a:t>another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8F52F9-2ED1-1B4B-8C0B-A4D210B28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71601"/>
            <a:ext cx="10178322" cy="1330035"/>
          </a:xfrm>
        </p:spPr>
        <p:txBody>
          <a:bodyPr>
            <a:normAutofit/>
          </a:bodyPr>
          <a:lstStyle/>
          <a:p>
            <a:r>
              <a:rPr lang="en" sz="2800" dirty="0">
                <a:solidFill>
                  <a:schemeClr val="tx1"/>
                </a:solidFill>
              </a:rPr>
              <a:t>If we wish to </a:t>
            </a:r>
            <a:r>
              <a:rPr lang="en" sz="2800" dirty="0" err="1">
                <a:solidFill>
                  <a:schemeClr val="tx1"/>
                </a:solidFill>
              </a:rPr>
              <a:t>emphasise</a:t>
            </a:r>
            <a:r>
              <a:rPr lang="en" sz="2800" dirty="0">
                <a:solidFill>
                  <a:schemeClr val="tx1"/>
                </a:solidFill>
              </a:rPr>
              <a:t> that one action was before another we can use a </a:t>
            </a:r>
            <a:r>
              <a:rPr lang="en" sz="2800" b="1" dirty="0">
                <a:solidFill>
                  <a:schemeClr val="tx1"/>
                </a:solidFill>
              </a:rPr>
              <a:t>perfect participle</a:t>
            </a:r>
            <a:r>
              <a:rPr lang="en" sz="2800" dirty="0">
                <a:solidFill>
                  <a:schemeClr val="tx1"/>
                </a:solidFill>
              </a:rPr>
              <a:t> (having + past participle):</a:t>
            </a:r>
            <a:endParaRPr lang="es-ES" sz="2800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AE8700C-ACE0-4A46-A26D-D3BD0C914A55}"/>
              </a:ext>
            </a:extLst>
          </p:cNvPr>
          <p:cNvSpPr txBox="1"/>
          <p:nvPr/>
        </p:nvSpPr>
        <p:spPr>
          <a:xfrm>
            <a:off x="1149926" y="2701635"/>
            <a:ext cx="532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/>
              <a:t>Susan</a:t>
            </a:r>
            <a:r>
              <a:rPr lang="es-ES" sz="2400" dirty="0"/>
              <a:t> won </a:t>
            </a:r>
            <a:r>
              <a:rPr lang="es-ES" sz="2400" dirty="0" err="1"/>
              <a:t>the</a:t>
            </a:r>
            <a:r>
              <a:rPr lang="es-ES" sz="2400" dirty="0"/>
              <a:t> match and </a:t>
            </a:r>
            <a:r>
              <a:rPr lang="es-ES" sz="2400" dirty="0" err="1"/>
              <a:t>then</a:t>
            </a:r>
            <a:r>
              <a:rPr lang="es-ES" sz="2400" dirty="0"/>
              <a:t> </a:t>
            </a:r>
            <a:r>
              <a:rPr lang="es-ES" sz="2400" b="1" dirty="0" err="1"/>
              <a:t>she</a:t>
            </a:r>
            <a:r>
              <a:rPr lang="es-ES" sz="2400" dirty="0"/>
              <a:t> </a:t>
            </a:r>
            <a:r>
              <a:rPr lang="es-ES" sz="2400" dirty="0" err="1"/>
              <a:t>jumped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joy</a:t>
            </a:r>
            <a:r>
              <a:rPr lang="es-ES" sz="2400" dirty="0"/>
              <a:t>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47B92DC-7A99-8B41-B141-E6F51638E8D8}"/>
              </a:ext>
            </a:extLst>
          </p:cNvPr>
          <p:cNvSpPr txBox="1"/>
          <p:nvPr/>
        </p:nvSpPr>
        <p:spPr>
          <a:xfrm>
            <a:off x="1184564" y="4332042"/>
            <a:ext cx="5043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>
                <a:solidFill>
                  <a:srgbClr val="0070C0"/>
                </a:solidFill>
              </a:rPr>
              <a:t>Having</a:t>
            </a:r>
            <a:r>
              <a:rPr lang="es-ES" sz="2400" b="1" dirty="0">
                <a:solidFill>
                  <a:srgbClr val="0070C0"/>
                </a:solidFill>
              </a:rPr>
              <a:t> won </a:t>
            </a:r>
            <a:r>
              <a:rPr lang="es-ES" sz="2400" dirty="0" err="1"/>
              <a:t>the</a:t>
            </a:r>
            <a:r>
              <a:rPr lang="es-ES" sz="2400" dirty="0"/>
              <a:t> match, </a:t>
            </a:r>
            <a:r>
              <a:rPr lang="es-ES" sz="2400" b="1" dirty="0" err="1"/>
              <a:t>Susan</a:t>
            </a:r>
            <a:r>
              <a:rPr lang="es-ES" sz="2400" dirty="0"/>
              <a:t> </a:t>
            </a:r>
            <a:r>
              <a:rPr lang="es-ES" sz="2400" dirty="0" err="1"/>
              <a:t>jumped</a:t>
            </a:r>
            <a:r>
              <a:rPr lang="es-ES" sz="2400" dirty="0"/>
              <a:t>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joy</a:t>
            </a:r>
            <a:r>
              <a:rPr lang="es-ES" sz="2400" dirty="0"/>
              <a:t>. </a:t>
            </a: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9EB7640D-8CBB-9543-890D-63FEBD37AFAD}"/>
              </a:ext>
            </a:extLst>
          </p:cNvPr>
          <p:cNvCxnSpPr>
            <a:cxnSpLocks/>
          </p:cNvCxnSpPr>
          <p:nvPr/>
        </p:nvCxnSpPr>
        <p:spPr>
          <a:xfrm>
            <a:off x="3692237" y="3743567"/>
            <a:ext cx="0" cy="5585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6510B9D5-017B-3D4F-9C5E-A181681CE261}"/>
              </a:ext>
            </a:extLst>
          </p:cNvPr>
          <p:cNvSpPr txBox="1"/>
          <p:nvPr/>
        </p:nvSpPr>
        <p:spPr>
          <a:xfrm>
            <a:off x="6340839" y="2699697"/>
            <a:ext cx="532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Peter</a:t>
            </a:r>
            <a:r>
              <a:rPr lang="es-ES" sz="2400" dirty="0"/>
              <a:t> </a:t>
            </a:r>
            <a:r>
              <a:rPr lang="es-ES" sz="2400" dirty="0" err="1"/>
              <a:t>told</a:t>
            </a:r>
            <a:r>
              <a:rPr lang="es-ES" sz="2400" dirty="0"/>
              <a:t> </a:t>
            </a:r>
            <a:r>
              <a:rPr lang="es-ES" sz="2400" dirty="0" err="1"/>
              <a:t>Susan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bad</a:t>
            </a:r>
            <a:r>
              <a:rPr lang="es-ES" sz="2400" dirty="0"/>
              <a:t> </a:t>
            </a:r>
            <a:r>
              <a:rPr lang="es-ES" sz="2400" dirty="0" err="1"/>
              <a:t>news</a:t>
            </a:r>
            <a:r>
              <a:rPr lang="es-ES" sz="2400" dirty="0"/>
              <a:t> and </a:t>
            </a:r>
            <a:r>
              <a:rPr lang="es-ES" sz="2400" dirty="0" err="1"/>
              <a:t>then</a:t>
            </a:r>
            <a:r>
              <a:rPr lang="es-ES" sz="2400" dirty="0"/>
              <a:t> </a:t>
            </a:r>
            <a:r>
              <a:rPr lang="es-ES" sz="2400" b="1" dirty="0" err="1"/>
              <a:t>she</a:t>
            </a:r>
            <a:r>
              <a:rPr lang="es-ES" sz="2400" dirty="0"/>
              <a:t> </a:t>
            </a:r>
            <a:r>
              <a:rPr lang="es-ES" sz="2400" dirty="0" err="1"/>
              <a:t>sat</a:t>
            </a:r>
            <a:r>
              <a:rPr lang="es-ES" sz="2400" dirty="0"/>
              <a:t> </a:t>
            </a:r>
            <a:r>
              <a:rPr lang="es-ES" sz="2400" dirty="0" err="1"/>
              <a:t>down</a:t>
            </a:r>
            <a:r>
              <a:rPr lang="es-ES" sz="2400" dirty="0"/>
              <a:t> and </a:t>
            </a:r>
            <a:r>
              <a:rPr lang="es-ES" sz="2400" dirty="0" err="1"/>
              <a:t>started</a:t>
            </a:r>
            <a:r>
              <a:rPr lang="es-ES" sz="2400" dirty="0"/>
              <a:t> </a:t>
            </a:r>
            <a:r>
              <a:rPr lang="es-ES" sz="2400" dirty="0" err="1"/>
              <a:t>crying</a:t>
            </a:r>
            <a:r>
              <a:rPr lang="es-ES" sz="2400" dirty="0"/>
              <a:t>.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977C9D9-F9D8-6942-94D6-978F0E4AA139}"/>
              </a:ext>
            </a:extLst>
          </p:cNvPr>
          <p:cNvSpPr txBox="1"/>
          <p:nvPr/>
        </p:nvSpPr>
        <p:spPr>
          <a:xfrm>
            <a:off x="6470069" y="4359750"/>
            <a:ext cx="53201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>
                <a:solidFill>
                  <a:srgbClr val="0070C0"/>
                </a:solidFill>
              </a:rPr>
              <a:t>Having</a:t>
            </a:r>
            <a:r>
              <a:rPr lang="es-ES" sz="2400" b="1" dirty="0">
                <a:solidFill>
                  <a:srgbClr val="0070C0"/>
                </a:solidFill>
              </a:rPr>
              <a:t> </a:t>
            </a:r>
            <a:r>
              <a:rPr lang="es-ES" sz="2400" b="1" dirty="0" err="1">
                <a:solidFill>
                  <a:srgbClr val="0070C0"/>
                </a:solidFill>
              </a:rPr>
              <a:t>been</a:t>
            </a:r>
            <a:r>
              <a:rPr lang="es-ES" sz="2400" dirty="0">
                <a:solidFill>
                  <a:srgbClr val="0070C0"/>
                </a:solidFill>
              </a:rPr>
              <a:t> </a:t>
            </a:r>
            <a:r>
              <a:rPr lang="es-ES" sz="2400" dirty="0" err="1"/>
              <a:t>told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bad</a:t>
            </a:r>
            <a:r>
              <a:rPr lang="es-ES" sz="2400" dirty="0"/>
              <a:t> </a:t>
            </a:r>
            <a:r>
              <a:rPr lang="es-ES" sz="2400" dirty="0" err="1"/>
              <a:t>news</a:t>
            </a:r>
            <a:r>
              <a:rPr lang="es-ES" sz="2400" dirty="0"/>
              <a:t>, </a:t>
            </a:r>
            <a:r>
              <a:rPr lang="es-ES" sz="2400" b="1" dirty="0" err="1"/>
              <a:t>Susan</a:t>
            </a:r>
            <a:r>
              <a:rPr lang="es-ES" sz="2400" dirty="0"/>
              <a:t> </a:t>
            </a:r>
            <a:r>
              <a:rPr lang="es-ES" sz="2400" dirty="0" err="1"/>
              <a:t>sat</a:t>
            </a:r>
            <a:r>
              <a:rPr lang="es-ES" sz="2400" dirty="0"/>
              <a:t> </a:t>
            </a:r>
            <a:r>
              <a:rPr lang="es-ES" sz="2400" dirty="0" err="1"/>
              <a:t>down</a:t>
            </a:r>
            <a:r>
              <a:rPr lang="es-ES" sz="2400" dirty="0"/>
              <a:t> and </a:t>
            </a:r>
            <a:r>
              <a:rPr lang="es-ES" sz="2400" dirty="0" err="1"/>
              <a:t>started</a:t>
            </a:r>
            <a:r>
              <a:rPr lang="es-ES" sz="2400" dirty="0"/>
              <a:t> </a:t>
            </a:r>
            <a:r>
              <a:rPr lang="es-ES" sz="2400" dirty="0" err="1"/>
              <a:t>crying</a:t>
            </a:r>
            <a:r>
              <a:rPr lang="es-ES" sz="2400" dirty="0"/>
              <a:t>. 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AC8B1E33-44B3-884B-88B8-7BB3F91C2EE2}"/>
              </a:ext>
            </a:extLst>
          </p:cNvPr>
          <p:cNvCxnSpPr>
            <a:cxnSpLocks/>
          </p:cNvCxnSpPr>
          <p:nvPr/>
        </p:nvCxnSpPr>
        <p:spPr>
          <a:xfrm>
            <a:off x="8783782" y="3801179"/>
            <a:ext cx="0" cy="5585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Image result for woman win match">
            <a:extLst>
              <a:ext uri="{FF2B5EF4-FFF2-40B4-BE49-F238E27FC236}">
                <a16:creationId xmlns:a16="http://schemas.microsoft.com/office/drawing/2014/main" id="{D565FDBE-6A0C-5D42-AE9B-30F67A5B9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926" y="5337435"/>
            <a:ext cx="2081934" cy="125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woman win match">
            <a:extLst>
              <a:ext uri="{FF2B5EF4-FFF2-40B4-BE49-F238E27FC236}">
                <a16:creationId xmlns:a16="http://schemas.microsoft.com/office/drawing/2014/main" id="{F7098ABD-B343-E944-BAD5-BCBE93F6C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018" y="5190747"/>
            <a:ext cx="1089618" cy="169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man talking to women">
            <a:extLst>
              <a:ext uri="{FF2B5EF4-FFF2-40B4-BE49-F238E27FC236}">
                <a16:creationId xmlns:a16="http://schemas.microsoft.com/office/drawing/2014/main" id="{079BAB12-30FE-7F48-8AEE-6A8BC071B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0839" y="5216334"/>
            <a:ext cx="2304397" cy="186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woman sitting and crying">
            <a:extLst>
              <a:ext uri="{FF2B5EF4-FFF2-40B4-BE49-F238E27FC236}">
                <a16:creationId xmlns:a16="http://schemas.microsoft.com/office/drawing/2014/main" id="{DFC86BC3-63AF-B243-ADF8-05ACE706F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375" y="5190747"/>
            <a:ext cx="2527625" cy="1861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15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4785B7-9697-3F4A-8289-61E64944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es-ES" sz="3600"/>
              <a:t>meanings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B4CA6D3-DEDB-9247-AF91-3483567D7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6195" y="884415"/>
            <a:ext cx="6262938" cy="47012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" sz="2400" b="1" u="sng" dirty="0"/>
              <a:t>CONDITION</a:t>
            </a:r>
            <a:r>
              <a:rPr lang="en" sz="2400" b="1" dirty="0"/>
              <a:t> (with a similar meaning to an if-condition):</a:t>
            </a:r>
            <a:endParaRPr lang="en" sz="2400" dirty="0"/>
          </a:p>
          <a:p>
            <a:pPr marL="0" indent="0">
              <a:buNone/>
            </a:pPr>
            <a:endParaRPr lang="en" sz="2400" dirty="0"/>
          </a:p>
          <a:p>
            <a:pPr marL="0" indent="0">
              <a:buNone/>
            </a:pPr>
            <a:r>
              <a:rPr lang="en" sz="2400" dirty="0">
                <a:solidFill>
                  <a:schemeClr val="tx1"/>
                </a:solidFill>
              </a:rPr>
              <a:t>Looked after carefully, this coat will keep you warm through many winters.</a:t>
            </a:r>
          </a:p>
          <a:p>
            <a:pPr marL="0" indent="0">
              <a:buNone/>
            </a:pPr>
            <a:endParaRPr lang="en" sz="2400" dirty="0"/>
          </a:p>
          <a:p>
            <a:pPr marL="0" indent="0">
              <a:buNone/>
            </a:pPr>
            <a:r>
              <a:rPr lang="en" sz="2400" dirty="0"/>
              <a:t>Compare: </a:t>
            </a:r>
            <a:r>
              <a:rPr lang="en" sz="2400" i="1" dirty="0"/>
              <a:t>If you look after it carefully, this coat will keep you warm through many winters.</a:t>
            </a:r>
            <a:endParaRPr lang="en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237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785B7-9697-3F4A-8289-61E64944F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es-ES" sz="3600"/>
              <a:t>meanings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B4CA6D3-DEDB-9247-AF91-3483567D7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6195" y="884415"/>
            <a:ext cx="6262938" cy="47012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" sz="2400" b="1" u="sng" dirty="0"/>
              <a:t>RESULT</a:t>
            </a:r>
            <a:r>
              <a:rPr lang="en" sz="2400" b="1" dirty="0"/>
              <a:t> (with a similar meaning to </a:t>
            </a:r>
            <a:r>
              <a:rPr lang="en" sz="2400" b="1" i="1" dirty="0"/>
              <a:t>so</a:t>
            </a:r>
            <a:r>
              <a:rPr lang="en" sz="2400" b="1" dirty="0"/>
              <a:t> or</a:t>
            </a:r>
            <a:r>
              <a:rPr lang="en" sz="2400" b="1" i="1" dirty="0"/>
              <a:t> therefore</a:t>
            </a:r>
            <a:r>
              <a:rPr lang="en" sz="2400" b="1" dirty="0"/>
              <a:t>):</a:t>
            </a:r>
          </a:p>
          <a:p>
            <a:pPr marL="0" indent="0">
              <a:buNone/>
            </a:pPr>
            <a:endParaRPr lang="en" sz="2400" dirty="0"/>
          </a:p>
          <a:p>
            <a:pPr marL="0" indent="0">
              <a:buNone/>
            </a:pPr>
            <a:r>
              <a:rPr lang="en" sz="2400" dirty="0">
                <a:solidFill>
                  <a:schemeClr val="tx1"/>
                </a:solidFill>
              </a:rPr>
              <a:t>The bomb exploded, destroying the building.</a:t>
            </a:r>
          </a:p>
          <a:p>
            <a:pPr marL="0" indent="0">
              <a:buNone/>
            </a:pPr>
            <a:endParaRPr lang="en" sz="2400" dirty="0"/>
          </a:p>
          <a:p>
            <a:pPr marL="0" indent="0">
              <a:buNone/>
            </a:pPr>
            <a:r>
              <a:rPr lang="en" sz="2400" dirty="0"/>
              <a:t>Compare:</a:t>
            </a:r>
            <a:r>
              <a:rPr lang="en" sz="2400" i="1" dirty="0"/>
              <a:t> The bomb exploded so the building was destroyed.</a:t>
            </a:r>
            <a:endParaRPr lang="en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09232875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677</Words>
  <Application>Microsoft Macintosh PowerPoint</Application>
  <PresentationFormat>Panorámica</PresentationFormat>
  <Paragraphs>96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Gill Sans MT</vt:lpstr>
      <vt:lpstr>Impact</vt:lpstr>
      <vt:lpstr>Distintivo</vt:lpstr>
      <vt:lpstr>Participle clauses</vt:lpstr>
      <vt:lpstr>ECONOMY </vt:lpstr>
      <vt:lpstr>Participle clauses</vt:lpstr>
      <vt:lpstr>Presentación de PowerPoint</vt:lpstr>
      <vt:lpstr>Forming participle clauses </vt:lpstr>
      <vt:lpstr>Present and past participles</vt:lpstr>
      <vt:lpstr>One action after another</vt:lpstr>
      <vt:lpstr>meanings</vt:lpstr>
      <vt:lpstr>meanings</vt:lpstr>
      <vt:lpstr>meanings</vt:lpstr>
      <vt:lpstr>meanings</vt:lpstr>
      <vt:lpstr>EXERCISES</vt:lpstr>
      <vt:lpstr>Presentación de PowerPoint</vt:lpstr>
      <vt:lpstr>Presentación de PowerPoint</vt:lpstr>
      <vt:lpstr>Presentación de PowerPoint</vt:lpstr>
      <vt:lpstr>Presentación de PowerPoint</vt:lpstr>
      <vt:lpstr>Need more?</vt:lpstr>
      <vt:lpstr>Further 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ROBERTO ANTONIO VALDEON GARCIA</dc:creator>
  <cp:lastModifiedBy>ROBERTO ANTONIO VALDEON GARCIA</cp:lastModifiedBy>
  <cp:revision>12</cp:revision>
  <dcterms:created xsi:type="dcterms:W3CDTF">2019-02-10T20:36:37Z</dcterms:created>
  <dcterms:modified xsi:type="dcterms:W3CDTF">2019-02-11T07:49:00Z</dcterms:modified>
</cp:coreProperties>
</file>